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9" r:id="rId5"/>
    <p:sldId id="261" r:id="rId6"/>
    <p:sldId id="260" r:id="rId7"/>
    <p:sldId id="259" r:id="rId8"/>
    <p:sldId id="262" r:id="rId9"/>
    <p:sldId id="263" r:id="rId10"/>
    <p:sldId id="264" r:id="rId11"/>
    <p:sldId id="297" r:id="rId12"/>
    <p:sldId id="275" r:id="rId13"/>
    <p:sldId id="267" r:id="rId14"/>
    <p:sldId id="266" r:id="rId15"/>
    <p:sldId id="268" r:id="rId16"/>
    <p:sldId id="265" r:id="rId17"/>
    <p:sldId id="270" r:id="rId18"/>
    <p:sldId id="281" r:id="rId19"/>
    <p:sldId id="293" r:id="rId20"/>
    <p:sldId id="296" r:id="rId21"/>
    <p:sldId id="298" r:id="rId22"/>
    <p:sldId id="274" r:id="rId23"/>
    <p:sldId id="278" r:id="rId24"/>
    <p:sldId id="295" r:id="rId25"/>
    <p:sldId id="294" r:id="rId26"/>
    <p:sldId id="271" r:id="rId27"/>
    <p:sldId id="279" r:id="rId28"/>
    <p:sldId id="280" r:id="rId29"/>
    <p:sldId id="272" r:id="rId30"/>
    <p:sldId id="282" r:id="rId31"/>
    <p:sldId id="283" r:id="rId32"/>
    <p:sldId id="284" r:id="rId33"/>
    <p:sldId id="285" r:id="rId34"/>
    <p:sldId id="273" r:id="rId35"/>
    <p:sldId id="286" r:id="rId36"/>
    <p:sldId id="287" r:id="rId37"/>
    <p:sldId id="288" r:id="rId38"/>
    <p:sldId id="291" r:id="rId39"/>
    <p:sldId id="299" r:id="rId40"/>
    <p:sldId id="292" r:id="rId41"/>
    <p:sldId id="289" r:id="rId42"/>
    <p:sldId id="300" r:id="rId43"/>
    <p:sldId id="276" r:id="rId44"/>
    <p:sldId id="277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5" autoAdjust="0"/>
    <p:restoredTop sz="86491" autoAdjust="0"/>
  </p:normalViewPr>
  <p:slideViewPr>
    <p:cSldViewPr snapToGrid="0" snapToObjects="1">
      <p:cViewPr varScale="1">
        <p:scale>
          <a:sx n="106" d="100"/>
          <a:sy n="106" d="100"/>
        </p:scale>
        <p:origin x="-58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3F1FE-78E9-3947-B004-D6613A8B842E}" type="datetimeFigureOut">
              <a:rPr lang="en-US" smtClean="0"/>
              <a:t>11-10-28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1AEE-788D-6B4F-B61A-4E8B4D423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36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3F1FE-78E9-3947-B004-D6613A8B842E}" type="datetimeFigureOut">
              <a:rPr lang="en-US" smtClean="0"/>
              <a:t>11-10-28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1AEE-788D-6B4F-B61A-4E8B4D423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07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3F1FE-78E9-3947-B004-D6613A8B842E}" type="datetimeFigureOut">
              <a:rPr lang="en-US" smtClean="0"/>
              <a:t>11-10-28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1AEE-788D-6B4F-B61A-4E8B4D423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89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3F1FE-78E9-3947-B004-D6613A8B842E}" type="datetimeFigureOut">
              <a:rPr lang="en-US" smtClean="0"/>
              <a:t>11-10-28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1AEE-788D-6B4F-B61A-4E8B4D423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6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3F1FE-78E9-3947-B004-D6613A8B842E}" type="datetimeFigureOut">
              <a:rPr lang="en-US" smtClean="0"/>
              <a:t>11-10-28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1AEE-788D-6B4F-B61A-4E8B4D423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84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3F1FE-78E9-3947-B004-D6613A8B842E}" type="datetimeFigureOut">
              <a:rPr lang="en-US" smtClean="0"/>
              <a:t>11-10-28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1AEE-788D-6B4F-B61A-4E8B4D423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39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3F1FE-78E9-3947-B004-D6613A8B842E}" type="datetimeFigureOut">
              <a:rPr lang="en-US" smtClean="0"/>
              <a:t>11-10-28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1AEE-788D-6B4F-B61A-4E8B4D423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07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3F1FE-78E9-3947-B004-D6613A8B842E}" type="datetimeFigureOut">
              <a:rPr lang="en-US" smtClean="0"/>
              <a:t>11-10-28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1AEE-788D-6B4F-B61A-4E8B4D423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45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3F1FE-78E9-3947-B004-D6613A8B842E}" type="datetimeFigureOut">
              <a:rPr lang="en-US" smtClean="0"/>
              <a:t>11-10-28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1AEE-788D-6B4F-B61A-4E8B4D423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20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3F1FE-78E9-3947-B004-D6613A8B842E}" type="datetimeFigureOut">
              <a:rPr lang="en-US" smtClean="0"/>
              <a:t>11-10-28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1AEE-788D-6B4F-B61A-4E8B4D423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69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3F1FE-78E9-3947-B004-D6613A8B842E}" type="datetimeFigureOut">
              <a:rPr lang="en-US" smtClean="0"/>
              <a:t>11-10-28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1AEE-788D-6B4F-B61A-4E8B4D423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90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3F1FE-78E9-3947-B004-D6613A8B842E}" type="datetimeFigureOut">
              <a:rPr lang="en-US" smtClean="0"/>
              <a:t>11-10-28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21AEE-788D-6B4F-B61A-4E8B4D423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5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foursquare.com/" TargetMode="External"/><Relationship Id="rId4" Type="http://schemas.openxmlformats.org/officeDocument/2006/relationships/hyperlink" Target="http://www.last.fm/" TargetMode="External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hyperlink" Target="http://www.wordle.net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elicious.com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browse.deviantart.com/?order=24&amp;offset=24%23/d4e3qt5" TargetMode="External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eviantart.com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klout.com" TargetMode="External"/><Relationship Id="rId3" Type="http://schemas.openxmlformats.org/officeDocument/2006/relationships/hyperlink" Target="http://hootsuite.com/social-analytics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onnectedprincipals.com/archives/3024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ocialnetworkingeducation.wikia.com/wiki/Social_Networking_in_Education_Wiki" TargetMode="External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ushkoff.com/blog/2011/9/26/you-are-not-facebooks-customer.html" TargetMode="External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elationship-economy.com/Five%20Elements%20of%20Social%20Media.pdf" TargetMode="External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hyperlink" Target="http://edutechwiki.unige.ch/en/Community_of_inquiry_model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hyperlink" Target="http://www.helsinki.fi/science/networkedlearning/eng/delete.html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old.digizen.org/cyberbullying/fullguidance/resources/caseexample.aspx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elgg.org/" TargetMode="External"/><Relationship Id="rId4" Type="http://schemas.openxmlformats.org/officeDocument/2006/relationships/hyperlink" Target="http://www.classroom20.com/" TargetMode="External"/><Relationship Id="rId5" Type="http://schemas.openxmlformats.org/officeDocument/2006/relationships/hyperlink" Target="http://www.socialmediahighered.com/" TargetMode="External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ing.com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oauth.net/2/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hyperlink" Target="http://www.phpbuilder.com/columns/sachin_khosla062510.php3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hyperlink" Target="http://www.awebguy.com/2011/01/why-disqus-may-be-the-best-social-network-of-2011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hyperlink" Target="http://www.downes.ca/files/RSS_Educ.htm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lang.org/dsnp/" TargetMode="External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joindiaspora.com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es.ca/post/31624" TargetMode="External"/><Relationship Id="rId4" Type="http://schemas.openxmlformats.org/officeDocument/2006/relationships/hyperlink" Target="http://mahara.org/view/view.php?id=38342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hyperlink" Target="http://mohamedaminechatti.blogspot.com/2009/10/model-driven-mashup-personal-learning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://www.friendster.com" TargetMode="External"/><Relationship Id="rId5" Type="http://schemas.openxmlformats.org/officeDocument/2006/relationships/hyperlink" Target="http://www.livespace.com" TargetMode="External"/><Relationship Id="rId6" Type="http://schemas.openxmlformats.org/officeDocument/2006/relationships/hyperlink" Target="http://www.orkut.com" TargetMode="External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tatsoft.com/textbook/neural-networks/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jarche.com/2011/10/leadership-emerges-from-network-culture/" TargetMode="External"/><Relationship Id="rId3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henextweb.com/socialmedia/2011/07/28/anatomy-of-a-twitter-rumor-when-a-storys-too-juicy-not-to-retweet/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hyperlink" Target="http://twitter.com/Downes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plus.google.com/109526159908242471749/post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" TargetMode="External"/><Relationship Id="rId4" Type="http://schemas.openxmlformats.org/officeDocument/2006/relationships/hyperlink" Target="http://www.linkedin.com" TargetMode="External"/><Relationship Id="rId5" Type="http://schemas.openxmlformats.org/officeDocument/2006/relationships/hyperlink" Target="http://www.youtube.com" TargetMode="External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221" y="959935"/>
            <a:ext cx="7914709" cy="2640516"/>
          </a:xfrm>
        </p:spPr>
        <p:txBody>
          <a:bodyPr>
            <a:noAutofit/>
          </a:bodyPr>
          <a:lstStyle/>
          <a:p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Social Network Technologies for Learning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Stephen Downes</a:t>
            </a:r>
          </a:p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Providence, Rhode Island</a:t>
            </a:r>
          </a:p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October 28, 2011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9459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Profile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441" y="1417638"/>
            <a:ext cx="7283453" cy="497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67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020" y="416855"/>
            <a:ext cx="5181600" cy="3365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41560" cy="1143000"/>
          </a:xfrm>
        </p:spPr>
        <p:txBody>
          <a:bodyPr/>
          <a:lstStyle/>
          <a:p>
            <a:r>
              <a:rPr lang="en-US" dirty="0" smtClean="0"/>
              <a:t>The Graph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15269"/>
            <a:ext cx="8229600" cy="2380261"/>
          </a:xfrm>
        </p:spPr>
        <p:txBody>
          <a:bodyPr/>
          <a:lstStyle/>
          <a:p>
            <a:r>
              <a:rPr lang="en-US" dirty="0" smtClean="0"/>
              <a:t>Facebook ‘</a:t>
            </a:r>
            <a:r>
              <a:rPr lang="en-US" dirty="0" err="1" smtClean="0"/>
              <a:t>friending</a:t>
            </a:r>
            <a:r>
              <a:rPr lang="en-US" dirty="0" smtClean="0"/>
              <a:t>’ </a:t>
            </a:r>
            <a:r>
              <a:rPr lang="en-US" dirty="0" err="1" smtClean="0"/>
              <a:t>vs</a:t>
            </a:r>
            <a:r>
              <a:rPr lang="en-US" dirty="0" smtClean="0"/>
              <a:t> Twitter ‘following’ </a:t>
            </a:r>
            <a:r>
              <a:rPr lang="en-US" dirty="0" err="1" smtClean="0"/>
              <a:t>vs</a:t>
            </a:r>
            <a:r>
              <a:rPr lang="en-US" dirty="0" smtClean="0"/>
              <a:t> Google+ ‘circling’</a:t>
            </a:r>
          </a:p>
          <a:p>
            <a:r>
              <a:rPr lang="en-US" dirty="0" smtClean="0"/>
              <a:t>Recommending</a:t>
            </a:r>
            <a:r>
              <a:rPr lang="en-US" baseline="0" dirty="0" smtClean="0"/>
              <a:t> – friend suggestions or maybe just ‘return the </a:t>
            </a:r>
            <a:r>
              <a:rPr lang="en-US" baseline="0" dirty="0" err="1" smtClean="0"/>
              <a:t>favour</a:t>
            </a:r>
            <a:r>
              <a:rPr lang="en-US" baseline="0" dirty="0" smtClean="0"/>
              <a:t>’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825" y="1516261"/>
            <a:ext cx="2454935" cy="226609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123622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1-10-27 at 11.13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" y="4549349"/>
            <a:ext cx="9144000" cy="22506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Things to Do…</a:t>
            </a:r>
          </a:p>
          <a:p>
            <a:pPr lvl="1"/>
            <a:r>
              <a:rPr lang="en-US" dirty="0" smtClean="0"/>
              <a:t>The Facebook ‘poke’</a:t>
            </a:r>
          </a:p>
          <a:p>
            <a:pPr lvl="1"/>
            <a:r>
              <a:rPr lang="en-US" dirty="0" smtClean="0"/>
              <a:t>Messaging </a:t>
            </a:r>
          </a:p>
          <a:p>
            <a:pPr lvl="1"/>
            <a:r>
              <a:rPr lang="en-US" dirty="0" smtClean="0"/>
              <a:t>Checking</a:t>
            </a:r>
            <a:r>
              <a:rPr lang="en-US" baseline="0" dirty="0" smtClean="0"/>
              <a:t> In - </a:t>
            </a:r>
            <a:r>
              <a:rPr lang="fr-FR" baseline="0" dirty="0" smtClean="0">
                <a:hlinkClick r:id="rId3"/>
              </a:rPr>
              <a:t>https://foursquare.com/</a:t>
            </a:r>
            <a:r>
              <a:rPr lang="fr-FR" baseline="0" dirty="0" smtClean="0"/>
              <a:t> </a:t>
            </a:r>
            <a:endParaRPr lang="en-US" baseline="0" dirty="0" smtClean="0"/>
          </a:p>
          <a:p>
            <a:pPr lvl="1"/>
            <a:r>
              <a:rPr lang="en-US" dirty="0" smtClean="0"/>
              <a:t>Listening to - </a:t>
            </a:r>
            <a:r>
              <a:rPr lang="pl-PL" dirty="0" smtClean="0">
                <a:hlinkClick r:id="rId4"/>
              </a:rPr>
              <a:t>http://www.last.fm/</a:t>
            </a:r>
            <a:r>
              <a:rPr lang="pl-PL" dirty="0" smtClean="0"/>
              <a:t> </a:t>
            </a:r>
            <a:endParaRPr lang="en-US" baseline="0" dirty="0" smtClean="0"/>
          </a:p>
          <a:p>
            <a:r>
              <a:rPr lang="en-US" dirty="0" smtClean="0"/>
              <a:t>The activity stream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538" y="1368707"/>
            <a:ext cx="2982782" cy="177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35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Likes and Dislikes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‘Like’ button / ‘Fan’</a:t>
            </a:r>
          </a:p>
          <a:p>
            <a:pPr lvl="1"/>
            <a:r>
              <a:rPr lang="en-US" dirty="0" smtClean="0"/>
              <a:t>Inside the Graph – Facebook</a:t>
            </a:r>
          </a:p>
          <a:p>
            <a:pPr lvl="1"/>
            <a:r>
              <a:rPr lang="en-US" dirty="0" smtClean="0"/>
              <a:t>Outside the Graph – Google’s +1</a:t>
            </a:r>
          </a:p>
          <a:p>
            <a:pPr lvl="1" rtl="0" eaLnBrk="1" latinLnBrk="0" hangingPunct="1"/>
            <a:r>
              <a:rPr lang="en-US" sz="2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Extended graph – would you ‘recommend’ this person, write them an endorsement?</a:t>
            </a:r>
          </a:p>
          <a:p>
            <a:pPr lvl="0" rtl="0" eaLnBrk="1" latinLnBrk="0" hangingPunct="1"/>
            <a:r>
              <a:rPr lang="en-US" sz="3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Tagging – </a:t>
            </a:r>
            <a:r>
              <a:rPr lang="en-US" sz="3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"/>
              </a:rPr>
              <a:t>http://www.delicious.com</a:t>
            </a:r>
            <a:r>
              <a:rPr lang="en-US" sz="3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Twitter </a:t>
            </a:r>
            <a:r>
              <a:rPr lang="en-US" sz="28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hashtags</a:t>
            </a:r>
            <a:endParaRPr lang="en-US" sz="2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dirty="0" smtClean="0"/>
              <a:t>word clouds</a:t>
            </a:r>
            <a:endParaRPr lang="en-US" sz="2800" dirty="0" smtClean="0"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590" y="1312101"/>
            <a:ext cx="1969715" cy="1834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434" y="4699613"/>
            <a:ext cx="2911530" cy="18956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26365" y="5781689"/>
            <a:ext cx="2484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hlinkClick r:id="rId5"/>
              </a:rPr>
              <a:t>http://www.wordle.net/</a:t>
            </a:r>
            <a:r>
              <a:rPr lang="nl-NL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180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Explicit group formation:</a:t>
            </a:r>
          </a:p>
          <a:p>
            <a:pPr lvl="1"/>
            <a:r>
              <a:rPr lang="en-US" dirty="0" smtClean="0"/>
              <a:t>Google Groups, Yahoo Groups</a:t>
            </a:r>
          </a:p>
          <a:p>
            <a:r>
              <a:rPr lang="en-US" dirty="0" smtClean="0"/>
              <a:t>Object-based group formation</a:t>
            </a:r>
          </a:p>
          <a:p>
            <a:pPr lvl="1"/>
            <a:r>
              <a:rPr lang="en-US" dirty="0" smtClean="0"/>
              <a:t>Facebook ‘causes’, ‘like’, etc.</a:t>
            </a:r>
          </a:p>
          <a:p>
            <a:pPr lvl="1"/>
            <a:r>
              <a:rPr lang="en-US" dirty="0" smtClean="0"/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777213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Media – photo, video and audio uploads</a:t>
            </a:r>
          </a:p>
          <a:p>
            <a:r>
              <a:rPr lang="en-US" dirty="0" smtClean="0"/>
              <a:t>Artwork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DeviantArt</a:t>
            </a:r>
            <a:r>
              <a:rPr lang="en-US" baseline="0" dirty="0" smtClean="0"/>
              <a:t> - </a:t>
            </a:r>
            <a:r>
              <a:rPr lang="pl-PL" baseline="0" dirty="0" smtClean="0">
                <a:hlinkClick r:id="rId2"/>
              </a:rPr>
              <a:t>http://www.deviantart.com/</a:t>
            </a:r>
            <a:endParaRPr lang="pl-PL" baseline="0" dirty="0" smtClean="0"/>
          </a:p>
          <a:p>
            <a:r>
              <a:rPr lang="pl-PL" baseline="0" dirty="0" err="1" smtClean="0"/>
              <a:t>Experiences</a:t>
            </a:r>
            <a:r>
              <a:rPr lang="pl-PL" baseline="0" dirty="0" smtClean="0"/>
              <a:t> </a:t>
            </a:r>
          </a:p>
          <a:p>
            <a:pPr lvl="1"/>
            <a:r>
              <a:rPr lang="pl-PL" baseline="0" dirty="0" smtClean="0"/>
              <a:t>the </a:t>
            </a:r>
            <a:r>
              <a:rPr lang="pl-PL" baseline="0" dirty="0" err="1" smtClean="0"/>
              <a:t>Twitter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hashtag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again</a:t>
            </a:r>
            <a:endParaRPr lang="pl-PL" baseline="0" dirty="0" smtClean="0"/>
          </a:p>
          <a:p>
            <a:r>
              <a:rPr lang="pl-PL" baseline="0" dirty="0" err="1" smtClean="0"/>
              <a:t>Places</a:t>
            </a:r>
            <a:r>
              <a:rPr lang="pl-PL" baseline="0" dirty="0" smtClean="0"/>
              <a:t> </a:t>
            </a:r>
            <a:r>
              <a:rPr lang="en-US" baseline="0" dirty="0" smtClean="0"/>
              <a:t>–</a:t>
            </a:r>
            <a:r>
              <a:rPr lang="pl-PL" baseline="0" dirty="0" smtClean="0"/>
              <a:t> 4Square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6126163"/>
            <a:ext cx="60974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fake batman by *berkozturk, DeviantArt</a:t>
            </a:r>
          </a:p>
          <a:p>
            <a:r>
              <a:rPr lang="pl-PL" dirty="0" smtClean="0">
                <a:hlinkClick r:id="rId3"/>
              </a:rPr>
              <a:t>http://browse.deviantart.com/?order=24&amp;offset=24#/d4e3qt5</a:t>
            </a:r>
            <a:r>
              <a:rPr lang="pl-PL" dirty="0" smtClean="0"/>
              <a:t> </a:t>
            </a:r>
            <a:endParaRPr lang="en-US" dirty="0"/>
          </a:p>
        </p:txBody>
      </p:sp>
      <p:pic>
        <p:nvPicPr>
          <p:cNvPr id="5" name="Picture 4" descr="Screen shot 2011-10-27 at 6.37.2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66" y="2399901"/>
            <a:ext cx="3035928" cy="354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05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Reputation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Klout</a:t>
            </a:r>
            <a:r>
              <a:rPr lang="en-US" dirty="0" smtClean="0"/>
              <a:t> – </a:t>
            </a:r>
            <a:r>
              <a:rPr lang="en-US" dirty="0" smtClean="0">
                <a:hlinkClick r:id="rId2"/>
              </a:rPr>
              <a:t>http://www.klout.com</a:t>
            </a:r>
            <a:endParaRPr lang="en-US" dirty="0" smtClean="0"/>
          </a:p>
          <a:p>
            <a:r>
              <a:rPr lang="en-US" dirty="0" err="1" smtClean="0"/>
              <a:t>HootSuite</a:t>
            </a:r>
            <a:r>
              <a:rPr lang="en-US" dirty="0" smtClean="0"/>
              <a:t> - </a:t>
            </a:r>
            <a:r>
              <a:rPr lang="en-US" sz="2800" dirty="0" smtClean="0">
                <a:hlinkClick r:id="rId3"/>
              </a:rPr>
              <a:t>http://hootsuite.com/social-analytics</a:t>
            </a:r>
            <a:r>
              <a:rPr lang="en-US" sz="2800" dirty="0" smtClean="0"/>
              <a:t> </a:t>
            </a:r>
            <a:endParaRPr lang="en-US" dirty="0" smtClean="0"/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Social media key elements: PageRank, eBay Reputation, Amazon Reviews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Achievement: ‘become mayor’, ‘unlock badge’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109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Social Networks in Learning</a:t>
            </a:r>
            <a:endParaRPr lang="en-US" dirty="0"/>
          </a:p>
        </p:txBody>
      </p:sp>
      <p:pic>
        <p:nvPicPr>
          <p:cNvPr id="5" name="Content Placeholder 4" descr="Screen shot 2011-10-28 at 12.53.4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" r="1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0254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It’s free</a:t>
            </a:r>
          </a:p>
          <a:p>
            <a:r>
              <a:rPr lang="en-US" dirty="0" smtClean="0"/>
              <a:t>It cuts down on isolation</a:t>
            </a:r>
          </a:p>
          <a:p>
            <a:r>
              <a:rPr lang="en-US" dirty="0" smtClean="0"/>
              <a:t>It builds tolerance and understanding of diversity</a:t>
            </a:r>
          </a:p>
          <a:p>
            <a:r>
              <a:rPr lang="en-US" dirty="0" smtClean="0"/>
              <a:t>It amplifies passions</a:t>
            </a:r>
          </a:p>
          <a:p>
            <a:r>
              <a:rPr lang="en-US" dirty="0" smtClean="0"/>
              <a:t>It’s more open, and education needs to be more open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5782484"/>
            <a:ext cx="70462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George </a:t>
            </a:r>
            <a:r>
              <a:rPr lang="en-US" dirty="0" err="1" smtClean="0"/>
              <a:t>Couros</a:t>
            </a:r>
            <a:r>
              <a:rPr lang="en-US" dirty="0" smtClean="0"/>
              <a:t>, Connected Principals, Why Social Media Can and Is Changing Education</a:t>
            </a:r>
          </a:p>
          <a:p>
            <a:r>
              <a:rPr lang="en-US" dirty="0" smtClean="0">
                <a:hlinkClick r:id="rId2"/>
              </a:rPr>
              <a:t>http://www.connectedprincipals.com/archives/3024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525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Connection and access</a:t>
            </a:r>
          </a:p>
          <a:p>
            <a:r>
              <a:rPr lang="en-US" dirty="0" smtClean="0"/>
              <a:t>Increased awareness</a:t>
            </a:r>
          </a:p>
          <a:p>
            <a:r>
              <a:rPr lang="en-US" dirty="0" smtClean="0"/>
              <a:t>Publicity and advertising</a:t>
            </a:r>
          </a:p>
          <a:p>
            <a:r>
              <a:rPr lang="en-US" dirty="0" smtClean="0"/>
              <a:t>It’s who you know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199" y="6126163"/>
            <a:ext cx="8554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Wikia</a:t>
            </a:r>
            <a:r>
              <a:rPr lang="en-US" dirty="0" smtClean="0"/>
              <a:t>, Social Networking in Education Wiki</a:t>
            </a:r>
          </a:p>
          <a:p>
            <a:r>
              <a:rPr lang="en-US" dirty="0" smtClean="0">
                <a:hlinkClick r:id="rId2"/>
              </a:rPr>
              <a:t>http://socialnetworkingeducation.wikia.com/wiki/Social_Networking_in_Education_Wiki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156" y="1600200"/>
            <a:ext cx="3178571" cy="349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80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757" y="1600200"/>
            <a:ext cx="4818042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Major Social Networks</a:t>
            </a:r>
          </a:p>
          <a:p>
            <a:r>
              <a:rPr lang="en-US" sz="2800" dirty="0" smtClean="0"/>
              <a:t>Anatomy of a Social Network</a:t>
            </a:r>
          </a:p>
          <a:p>
            <a:r>
              <a:rPr lang="en-US" sz="2800" dirty="0" smtClean="0"/>
              <a:t>Social Networks in Learning</a:t>
            </a:r>
          </a:p>
          <a:p>
            <a:r>
              <a:rPr lang="en-US" sz="2800" dirty="0" smtClean="0"/>
              <a:t>Platforms and Programs</a:t>
            </a:r>
          </a:p>
          <a:p>
            <a:r>
              <a:rPr lang="en-US" sz="2800" dirty="0" smtClean="0"/>
              <a:t>Learning Network</a:t>
            </a:r>
            <a:r>
              <a:rPr lang="en-US" sz="2800" baseline="0" dirty="0" smtClean="0"/>
              <a:t> Applications</a:t>
            </a:r>
          </a:p>
        </p:txBody>
      </p:sp>
      <p:pic>
        <p:nvPicPr>
          <p:cNvPr id="5" name="Picture 4" descr="Screen shot 2011-10-27 at 10.35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15811"/>
            <a:ext cx="3232173" cy="441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80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Privacy and security</a:t>
            </a:r>
          </a:p>
          <a:p>
            <a:pPr lvl="1"/>
            <a:r>
              <a:rPr lang="en-US" dirty="0" smtClean="0"/>
              <a:t>putting your data out there</a:t>
            </a:r>
          </a:p>
          <a:p>
            <a:pPr lvl="1"/>
            <a:r>
              <a:rPr lang="en-US" dirty="0" smtClean="0"/>
              <a:t>once online, always online</a:t>
            </a:r>
          </a:p>
          <a:p>
            <a:pPr lvl="1"/>
            <a:r>
              <a:rPr lang="en-US" dirty="0" smtClean="0"/>
              <a:t>“you are not a customer, you are a product”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756040" y="3774782"/>
            <a:ext cx="7865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Douglas </a:t>
            </a:r>
            <a:r>
              <a:rPr lang="en-US" dirty="0" err="1" smtClean="0"/>
              <a:t>Rushkoff</a:t>
            </a:r>
            <a:r>
              <a:rPr lang="en-US" dirty="0" smtClean="0"/>
              <a:t>, You Are Not Facebook's Customer</a:t>
            </a:r>
          </a:p>
          <a:p>
            <a:r>
              <a:rPr lang="en-US" dirty="0" smtClean="0">
                <a:hlinkClick r:id="rId2"/>
              </a:rPr>
              <a:t>http://www.rushkoff.com/blog/2011/9/26/you-are-not-facebooks-customer.html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287" y="4686940"/>
            <a:ext cx="5829707" cy="202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23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Rumours</a:t>
            </a:r>
            <a:r>
              <a:rPr lang="en-US" dirty="0" smtClean="0"/>
              <a:t> and Innuendo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Cyberbullying</a:t>
            </a:r>
            <a:endParaRPr lang="en-US" dirty="0" smtClean="0"/>
          </a:p>
          <a:p>
            <a:r>
              <a:rPr lang="en-US" dirty="0" smtClean="0"/>
              <a:t>Quality control</a:t>
            </a:r>
          </a:p>
          <a:p>
            <a:pPr lvl="1"/>
            <a:r>
              <a:rPr lang="en-US" dirty="0" smtClean="0"/>
              <a:t>Twitter </a:t>
            </a:r>
            <a:r>
              <a:rPr lang="en-US" dirty="0" err="1" smtClean="0"/>
              <a:t>rumours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3669496"/>
            <a:ext cx="3148827" cy="2577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498" y="1651000"/>
            <a:ext cx="2968017" cy="457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25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Five</a:t>
            </a:r>
            <a:r>
              <a:rPr lang="en-US" baseline="0" dirty="0" smtClean="0"/>
              <a:t> intangibles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Attention</a:t>
            </a:r>
          </a:p>
          <a:p>
            <a:r>
              <a:rPr lang="en-US" dirty="0" smtClean="0"/>
              <a:t>Attraction</a:t>
            </a:r>
          </a:p>
          <a:p>
            <a:r>
              <a:rPr lang="en-US" dirty="0" smtClean="0"/>
              <a:t>Affinity</a:t>
            </a:r>
          </a:p>
          <a:p>
            <a:r>
              <a:rPr lang="en-US" dirty="0" smtClean="0"/>
              <a:t>Audience</a:t>
            </a:r>
          </a:p>
          <a:p>
            <a:r>
              <a:rPr lang="en-US" dirty="0" smtClean="0"/>
              <a:t>Action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5776689"/>
            <a:ext cx="736891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Five Elements of Social Media</a:t>
            </a:r>
          </a:p>
          <a:p>
            <a:r>
              <a:rPr lang="es-ES_tradnl" dirty="0" err="1"/>
              <a:t>Jay</a:t>
            </a:r>
            <a:r>
              <a:rPr lang="es-ES_tradnl" dirty="0"/>
              <a:t> </a:t>
            </a:r>
            <a:r>
              <a:rPr lang="es-ES_tradnl" dirty="0" err="1"/>
              <a:t>Deragon</a:t>
            </a:r>
            <a:r>
              <a:rPr lang="es-ES_tradnl" dirty="0"/>
              <a:t> </a:t>
            </a:r>
            <a:r>
              <a:rPr lang="es-ES_tradnl" dirty="0" smtClean="0"/>
              <a:t>&amp; </a:t>
            </a:r>
            <a:r>
              <a:rPr lang="en-US" dirty="0" smtClean="0"/>
              <a:t>David </a:t>
            </a:r>
            <a:r>
              <a:rPr lang="en-US" dirty="0"/>
              <a:t>Bullock with Irene </a:t>
            </a:r>
            <a:r>
              <a:rPr lang="en-US" dirty="0" smtClean="0"/>
              <a:t>Williams</a:t>
            </a:r>
          </a:p>
          <a:p>
            <a:r>
              <a:rPr lang="en-US" sz="1600" dirty="0" smtClean="0">
                <a:hlinkClick r:id="rId2"/>
              </a:rPr>
              <a:t>http://www.relationship-economy.com/Five Elements of Social Media.pdf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5" name="Picture 4" descr="Screen shot 2011-10-28 at 12.18.1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612" y="1417638"/>
            <a:ext cx="45085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57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Presence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Twitter – “What </a:t>
            </a:r>
          </a:p>
          <a:p>
            <a:pPr marL="0" indent="0">
              <a:buNone/>
            </a:pPr>
            <a:r>
              <a:rPr lang="en-US" sz="2400" dirty="0" smtClean="0"/>
              <a:t>are you Doing?”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217" y="1600199"/>
            <a:ext cx="4988661" cy="46280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506194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smtClean="0"/>
              <a:t>Anderson, Archer, Garrison</a:t>
            </a:r>
          </a:p>
          <a:p>
            <a:r>
              <a:rPr lang="de-DE" dirty="0" smtClean="0"/>
              <a:t>Community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Inquiry</a:t>
            </a:r>
            <a:r>
              <a:rPr lang="de-DE" dirty="0" smtClean="0"/>
              <a:t> Model</a:t>
            </a:r>
          </a:p>
          <a:p>
            <a:r>
              <a:rPr lang="de-DE" dirty="0" smtClean="0">
                <a:hlinkClick r:id="rId3"/>
              </a:rPr>
              <a:t>http://edutechwiki.unige.ch/en/Community_of_inquiry_model</a:t>
            </a:r>
            <a:r>
              <a:rPr lang="de-DE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479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Crowdsourcing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Wikipedia and such</a:t>
            </a:r>
          </a:p>
          <a:p>
            <a:r>
              <a:rPr lang="en-US" dirty="0" smtClean="0"/>
              <a:t>The Wisdom of Crowds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327" y="2837651"/>
            <a:ext cx="5489276" cy="385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82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 SNs and Learning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924" y="1417638"/>
            <a:ext cx="6810276" cy="43139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7378" y="5809926"/>
            <a:ext cx="7400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Centre for Research on Networked Learning and Knowledge Building, Development f Learning Theories</a:t>
            </a:r>
          </a:p>
          <a:p>
            <a:r>
              <a:rPr lang="en-US" dirty="0" smtClean="0">
                <a:hlinkClick r:id="rId3"/>
              </a:rPr>
              <a:t>http://www.helsinki.fi/science/networkedlearning/eng/delete.html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050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“A virtual learning environment consisting solely of students and instructor, in contrast, cannot partake of these network effects.”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56443" y="5941497"/>
            <a:ext cx="7353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Bryan Alexander, EDUCAUSE, Social </a:t>
            </a:r>
            <a:r>
              <a:rPr lang="en-US" dirty="0"/>
              <a:t>Networking in Higher </a:t>
            </a:r>
            <a:r>
              <a:rPr lang="en-US" dirty="0" smtClean="0"/>
              <a:t>Education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net.educause.edu</a:t>
            </a:r>
            <a:r>
              <a:rPr lang="en-US" dirty="0" smtClean="0"/>
              <a:t>/</a:t>
            </a:r>
            <a:r>
              <a:rPr lang="en-US" dirty="0" err="1" smtClean="0"/>
              <a:t>ir</a:t>
            </a:r>
            <a:r>
              <a:rPr lang="en-US" dirty="0" smtClean="0"/>
              <a:t>/library/</a:t>
            </a:r>
            <a:r>
              <a:rPr lang="en-US" dirty="0" err="1" smtClean="0"/>
              <a:t>pdf</a:t>
            </a:r>
            <a:r>
              <a:rPr lang="en-US" dirty="0" smtClean="0"/>
              <a:t>/PUB7202s.pdf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755" y="3160403"/>
            <a:ext cx="4463274" cy="278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39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</a:t>
            </a:r>
            <a:r>
              <a:rPr lang="en-US" baseline="0" dirty="0" smtClean="0"/>
              <a:t> Network Policies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Schools banning Facebook?</a:t>
            </a:r>
          </a:p>
          <a:p>
            <a:r>
              <a: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“Discussions of privacy and copyright, and questions about creativity and appropriation, citizenship, and governance can become grounded in years of social media experience.” – Alexander</a:t>
            </a:r>
          </a:p>
          <a:p>
            <a:endParaRPr lang="en-US" sz="3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9374" y="5479832"/>
            <a:ext cx="72677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Digizen</a:t>
            </a:r>
            <a:r>
              <a:rPr lang="en-US" dirty="0" smtClean="0"/>
              <a:t>, Case Study: Example Acceptable Use Policy</a:t>
            </a:r>
          </a:p>
          <a:p>
            <a:r>
              <a:rPr lang="en-US" dirty="0" smtClean="0">
                <a:hlinkClick r:id="rId2"/>
              </a:rPr>
              <a:t>http://old.digizen.org/cyberbullying/fullguidance/resources/caseexample.aspx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2031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SN Education</a:t>
            </a:r>
            <a:r>
              <a:rPr lang="en-US" baseline="0" dirty="0" smtClean="0"/>
              <a:t> Platforms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Ning – </a:t>
            </a:r>
            <a:r>
              <a:rPr lang="en-US" dirty="0" smtClean="0">
                <a:hlinkClick r:id="rId2"/>
              </a:rPr>
              <a:t>http://www.ning.com</a:t>
            </a:r>
            <a:endParaRPr lang="en-US" dirty="0" smtClean="0"/>
          </a:p>
          <a:p>
            <a:r>
              <a:rPr lang="en-US" dirty="0" err="1" smtClean="0"/>
              <a:t>Elgg</a:t>
            </a:r>
            <a:r>
              <a:rPr lang="en-US" dirty="0" smtClean="0"/>
              <a:t> - </a:t>
            </a:r>
            <a:r>
              <a:rPr lang="en-US" dirty="0" smtClean="0">
                <a:hlinkClick r:id="rId3"/>
              </a:rPr>
              <a:t>http://elgg.org/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… and communities:</a:t>
            </a:r>
          </a:p>
          <a:p>
            <a:pPr lvl="1"/>
            <a:r>
              <a:rPr lang="en-US" sz="2400" dirty="0" smtClean="0"/>
              <a:t>Classroom 2.0 - </a:t>
            </a:r>
            <a:r>
              <a:rPr lang="nl-NL" sz="2400" dirty="0" smtClean="0">
                <a:hlinkClick r:id="rId4"/>
              </a:rPr>
              <a:t>http://www.classroom20.com/</a:t>
            </a:r>
            <a:r>
              <a:rPr lang="nl-NL" sz="2400" dirty="0" smtClean="0"/>
              <a:t> </a:t>
            </a:r>
          </a:p>
          <a:p>
            <a:pPr lvl="1"/>
            <a:r>
              <a:rPr lang="nl-NL" sz="2400" dirty="0" smtClean="0"/>
              <a:t>-</a:t>
            </a:r>
            <a:r>
              <a:rPr lang="nl-NL" sz="2400" dirty="0" err="1" smtClean="0"/>
              <a:t>Association</a:t>
            </a:r>
            <a:r>
              <a:rPr lang="nl-NL" sz="2400" dirty="0" smtClean="0"/>
              <a:t> </a:t>
            </a:r>
            <a:r>
              <a:rPr lang="nl-NL" sz="2400" dirty="0" err="1" smtClean="0"/>
              <a:t>for</a:t>
            </a:r>
            <a:r>
              <a:rPr lang="nl-NL" sz="2400" dirty="0" smtClean="0"/>
              <a:t> </a:t>
            </a:r>
            <a:r>
              <a:rPr lang="nl-NL" sz="2400" dirty="0" err="1" smtClean="0"/>
              <a:t>Social</a:t>
            </a:r>
            <a:r>
              <a:rPr lang="nl-NL" sz="2400" dirty="0" smtClean="0"/>
              <a:t> Media in </a:t>
            </a:r>
            <a:r>
              <a:rPr lang="nl-NL" sz="2400" dirty="0" err="1" smtClean="0"/>
              <a:t>Higher</a:t>
            </a:r>
            <a:r>
              <a:rPr lang="nl-NL" sz="2400" dirty="0" smtClean="0"/>
              <a:t> </a:t>
            </a:r>
            <a:r>
              <a:rPr lang="nl-NL" sz="2400" dirty="0" err="1" smtClean="0"/>
              <a:t>Education</a:t>
            </a:r>
            <a:r>
              <a:rPr lang="nl-NL" sz="2400" dirty="0" smtClean="0"/>
              <a:t> - </a:t>
            </a:r>
            <a:r>
              <a:rPr lang="en-US" sz="2400" dirty="0" smtClean="0">
                <a:hlinkClick r:id="rId5"/>
              </a:rPr>
              <a:t>http://www.socialmediahighered.com/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" name="Picture 3" descr="Screen shot 2011-10-27 at 7.41.4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068" y="4628630"/>
            <a:ext cx="3873003" cy="212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994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Platforms and Programs</a:t>
            </a:r>
            <a:endParaRPr lang="en-US" dirty="0"/>
          </a:p>
        </p:txBody>
      </p:sp>
      <p:pic>
        <p:nvPicPr>
          <p:cNvPr id="5" name="Content Placeholder 4" descr="Screen shot 2011-10-28 at 12.54.1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" b="2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1521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The Major Social Networks</a:t>
            </a:r>
            <a:endParaRPr lang="en-US" dirty="0"/>
          </a:p>
        </p:txBody>
      </p:sp>
      <p:pic>
        <p:nvPicPr>
          <p:cNvPr id="7" name="Content Placeholder 6" descr="Screen shot 2011-10-28 at 12.51.4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" b="8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27130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Understand Platforms…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Think of Mobile computing:</a:t>
            </a:r>
          </a:p>
          <a:p>
            <a:pPr lvl="1"/>
            <a:r>
              <a:rPr lang="en-US" dirty="0" smtClean="0"/>
              <a:t>iPod, iPhone, </a:t>
            </a:r>
            <a:r>
              <a:rPr lang="en-US" dirty="0" err="1" smtClean="0"/>
              <a:t>iPad</a:t>
            </a:r>
            <a:endParaRPr lang="en-US" dirty="0" smtClean="0"/>
          </a:p>
          <a:p>
            <a:pPr lvl="1"/>
            <a:r>
              <a:rPr lang="en-US" dirty="0" smtClean="0"/>
              <a:t>Android, Windows Mobile, Blackberry</a:t>
            </a:r>
          </a:p>
          <a:p>
            <a:r>
              <a:rPr lang="en-US" dirty="0" smtClean="0"/>
              <a:t>Next, think of ‘the App store’</a:t>
            </a:r>
          </a:p>
          <a:p>
            <a:pPr lvl="1"/>
            <a:r>
              <a:rPr lang="en-US" dirty="0" err="1" smtClean="0"/>
              <a:t>eg</a:t>
            </a:r>
            <a:r>
              <a:rPr lang="en-US" dirty="0" smtClean="0"/>
              <a:t>., the Apple app store</a:t>
            </a:r>
          </a:p>
          <a:p>
            <a:r>
              <a:rPr lang="en-US" dirty="0" smtClean="0"/>
              <a:t>Apply the concept to a social network</a:t>
            </a:r>
          </a:p>
          <a:p>
            <a:pPr lvl="1"/>
            <a:r>
              <a:rPr lang="en-US" i="1" dirty="0" smtClean="0"/>
              <a:t>inside</a:t>
            </a:r>
            <a:r>
              <a:rPr lang="en-US" dirty="0" smtClean="0"/>
              <a:t> the social network is an ‘app store’</a:t>
            </a:r>
            <a:endParaRPr lang="en-US" i="1" dirty="0" smtClean="0"/>
          </a:p>
          <a:p>
            <a:pPr lvl="1"/>
            <a:r>
              <a:rPr lang="en-US" dirty="0" smtClean="0"/>
              <a:t>these apps access SN data and functionality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482553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Analogies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Extensions in Firefox or Thunderbird</a:t>
            </a:r>
          </a:p>
          <a:p>
            <a:r>
              <a:rPr lang="en-US" dirty="0" smtClean="0"/>
              <a:t>Modules</a:t>
            </a:r>
            <a:r>
              <a:rPr lang="en-US" baseline="0" dirty="0" smtClean="0"/>
              <a:t> in Drupal or </a:t>
            </a:r>
            <a:r>
              <a:rPr lang="en-US" baseline="0" dirty="0" err="1" smtClean="0"/>
              <a:t>WordPress</a:t>
            </a:r>
            <a:endParaRPr lang="en-US" baseline="0" dirty="0" smtClean="0"/>
          </a:p>
          <a:p>
            <a:r>
              <a:rPr lang="en-US" baseline="0" dirty="0" smtClean="0"/>
              <a:t>Google Apps in</a:t>
            </a:r>
            <a:r>
              <a:rPr lang="en-US" dirty="0" smtClean="0"/>
              <a:t> Chrome</a:t>
            </a:r>
            <a:endParaRPr lang="en-US" baseline="0" dirty="0" smtClean="0"/>
          </a:p>
        </p:txBody>
      </p:sp>
      <p:pic>
        <p:nvPicPr>
          <p:cNvPr id="4" name="Picture 3" descr="Screen shot 2011-10-28 at 12.06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43" y="3458496"/>
            <a:ext cx="4758424" cy="287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50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32498" y="4898376"/>
            <a:ext cx="20329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OAuth</a:t>
            </a:r>
            <a:r>
              <a:rPr lang="en-US" dirty="0" smtClean="0"/>
              <a:t> 2.0</a:t>
            </a:r>
          </a:p>
          <a:p>
            <a:r>
              <a:rPr lang="en-US" dirty="0" smtClean="0">
                <a:hlinkClick r:id="rId2"/>
              </a:rPr>
              <a:t>http://oauth.net/2/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Screen shot 2011-10-27 at 7.5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98" y="1600200"/>
            <a:ext cx="4002207" cy="3095896"/>
          </a:xfrm>
          <a:prstGeom prst="rect">
            <a:avLst/>
          </a:prstGeom>
        </p:spPr>
      </p:pic>
      <p:pic>
        <p:nvPicPr>
          <p:cNvPr id="8" name="Picture 7" descr="Screen shot 2011-10-27 at 7.54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75" y="1634967"/>
            <a:ext cx="2717644" cy="37807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84023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OAuth</a:t>
            </a:r>
            <a:r>
              <a:rPr lang="en-US" dirty="0" smtClean="0"/>
              <a:t> Permissions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41" y="1417638"/>
            <a:ext cx="7431115" cy="417796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91041" y="5617757"/>
            <a:ext cx="76516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Sachin</a:t>
            </a:r>
            <a:r>
              <a:rPr lang="en-US" dirty="0" smtClean="0"/>
              <a:t> </a:t>
            </a:r>
            <a:r>
              <a:rPr lang="en-US" dirty="0" err="1" smtClean="0"/>
              <a:t>Khosla</a:t>
            </a:r>
            <a:r>
              <a:rPr lang="en-US" dirty="0" smtClean="0"/>
              <a:t> , </a:t>
            </a:r>
            <a:r>
              <a:rPr lang="en-US" dirty="0" err="1" smtClean="0"/>
              <a:t>Internet.com</a:t>
            </a:r>
            <a:r>
              <a:rPr lang="en-US" dirty="0" smtClean="0"/>
              <a:t>, </a:t>
            </a:r>
          </a:p>
          <a:p>
            <a:r>
              <a:rPr lang="en-US" dirty="0" smtClean="0"/>
              <a:t>Upgrading Basic Twitter Authentication to </a:t>
            </a:r>
            <a:r>
              <a:rPr lang="en-US" dirty="0" err="1" smtClean="0"/>
              <a:t>OAuth</a:t>
            </a:r>
            <a:r>
              <a:rPr lang="en-US" dirty="0" smtClean="0"/>
              <a:t> with PHP</a:t>
            </a:r>
          </a:p>
          <a:p>
            <a:r>
              <a:rPr lang="en-US" dirty="0" smtClean="0">
                <a:hlinkClick r:id="rId3"/>
              </a:rPr>
              <a:t>http://www.phpbuilder.com/columns/sachin_khosla062510.php3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60284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1-10-27 at 11.56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98" y="3131102"/>
            <a:ext cx="4733140" cy="2456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Identity and Login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Facebook Connect, Google </a:t>
            </a:r>
            <a:r>
              <a:rPr lang="en-US" dirty="0" err="1" smtClean="0"/>
              <a:t>SignOn</a:t>
            </a:r>
            <a:r>
              <a:rPr lang="en-US" dirty="0" smtClean="0"/>
              <a:t>, Twitter, OpenID</a:t>
            </a:r>
          </a:p>
          <a:p>
            <a:r>
              <a:rPr lang="en-US" dirty="0" err="1" smtClean="0"/>
              <a:t>Disqus</a:t>
            </a:r>
            <a:r>
              <a:rPr lang="en-US" dirty="0" smtClean="0"/>
              <a:t> Comments </a:t>
            </a:r>
          </a:p>
        </p:txBody>
      </p:sp>
      <p:sp>
        <p:nvSpPr>
          <p:cNvPr id="4" name="Rectangle 3"/>
          <p:cNvSpPr/>
          <p:nvPr/>
        </p:nvSpPr>
        <p:spPr>
          <a:xfrm>
            <a:off x="196564" y="5802997"/>
            <a:ext cx="9256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Mark Aaron </a:t>
            </a:r>
            <a:r>
              <a:rPr lang="en-US" dirty="0" err="1" smtClean="0"/>
              <a:t>Murnahan</a:t>
            </a:r>
            <a:r>
              <a:rPr lang="en-US" dirty="0" smtClean="0"/>
              <a:t>, Why </a:t>
            </a:r>
            <a:r>
              <a:rPr lang="en-US" dirty="0" err="1" smtClean="0"/>
              <a:t>Disqus</a:t>
            </a:r>
            <a:r>
              <a:rPr lang="en-US" dirty="0" smtClean="0"/>
              <a:t> May Be The Best Social Network of 2011</a:t>
            </a:r>
          </a:p>
          <a:p>
            <a:r>
              <a:rPr lang="en-US" dirty="0" smtClean="0">
                <a:hlinkClick r:id="rId3"/>
              </a:rPr>
              <a:t>http://www.awebguy.com/2011/01/why-disqus-may-be-the-best-social-network-of-2011/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6633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RSS and Atom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601" y="1852164"/>
            <a:ext cx="4273758" cy="3236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81" y="1846029"/>
            <a:ext cx="4269158" cy="28508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199" y="5513874"/>
            <a:ext cx="76790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Stephen Downes, An Introduction to RSS for Educational Designers</a:t>
            </a:r>
          </a:p>
          <a:p>
            <a:r>
              <a:rPr lang="pl-PL" dirty="0" smtClean="0">
                <a:hlinkClick r:id="rId4"/>
              </a:rPr>
              <a:t>http://www.downes.ca/files/RSS_Educ.htm</a:t>
            </a:r>
            <a:r>
              <a:rPr lang="pl-PL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0925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Learning Network Applications</a:t>
            </a:r>
            <a:endParaRPr lang="en-US" dirty="0"/>
          </a:p>
        </p:txBody>
      </p:sp>
      <p:pic>
        <p:nvPicPr>
          <p:cNvPr id="5" name="Content Placeholder 4" descr="Screen shot 2011-10-28 at 12.54.4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" b="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74287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SN Architectures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Napster, Gnutella, </a:t>
            </a:r>
            <a:r>
              <a:rPr lang="en-US" dirty="0" err="1" smtClean="0"/>
              <a:t>BitTorrent</a:t>
            </a:r>
            <a:endParaRPr lang="en-US" dirty="0" smtClean="0"/>
          </a:p>
          <a:p>
            <a:pPr lvl="0"/>
            <a:r>
              <a:rPr lang="en-US" dirty="0" smtClean="0"/>
              <a:t>OpenID Again</a:t>
            </a:r>
          </a:p>
          <a:p>
            <a:pPr lvl="0"/>
            <a:r>
              <a:rPr lang="en-US" dirty="0" smtClean="0"/>
              <a:t>Diaspora - </a:t>
            </a:r>
            <a:r>
              <a:rPr lang="fi-FI" dirty="0" smtClean="0">
                <a:hlinkClick r:id="rId2"/>
              </a:rPr>
              <a:t>https://joindiaspora.com/</a:t>
            </a:r>
            <a:r>
              <a:rPr lang="fi-FI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Distributed Social Networking Protocol - </a:t>
            </a:r>
            <a:r>
              <a:rPr lang="pl-PL" dirty="0" smtClean="0">
                <a:hlinkClick r:id="rId3"/>
              </a:rPr>
              <a:t>http://www.complang.org/dsnp/</a:t>
            </a:r>
            <a:r>
              <a:rPr lang="pl-PL" dirty="0" smtClean="0"/>
              <a:t> 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300" y="4296839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505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369" y="2330146"/>
            <a:ext cx="4492631" cy="33694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Semantic Social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Recommender systems</a:t>
            </a:r>
          </a:p>
          <a:p>
            <a:r>
              <a:rPr lang="en-US" dirty="0" smtClean="0"/>
              <a:t>Metadata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metatags</a:t>
            </a:r>
            <a:endParaRPr lang="en-US" baseline="0" dirty="0" smtClean="0"/>
          </a:p>
          <a:p>
            <a:r>
              <a:rPr lang="en-US" baseline="0" dirty="0" smtClean="0"/>
              <a:t>Types of indices:</a:t>
            </a:r>
          </a:p>
          <a:p>
            <a:pPr lvl="1"/>
            <a:r>
              <a:rPr lang="en-US" dirty="0" smtClean="0"/>
              <a:t>subject index</a:t>
            </a:r>
          </a:p>
          <a:p>
            <a:pPr lvl="1"/>
            <a:r>
              <a:rPr lang="en-US" baseline="0" dirty="0" smtClean="0"/>
              <a:t>keyword index</a:t>
            </a:r>
          </a:p>
          <a:p>
            <a:pPr lvl="1"/>
            <a:r>
              <a:rPr lang="en-US" dirty="0" smtClean="0"/>
              <a:t>citations and link indices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5508448"/>
            <a:ext cx="56530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Stephen Downes, Semantic Networks and Social Networks</a:t>
            </a:r>
          </a:p>
          <a:p>
            <a:r>
              <a:rPr lang="pl-PL" dirty="0" smtClean="0">
                <a:hlinkClick r:id="rId3"/>
              </a:rPr>
              <a:t>http://www.downes.ca/post/31624</a:t>
            </a:r>
            <a:r>
              <a:rPr lang="pl-PL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6154779"/>
            <a:ext cx="8762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Mahara</a:t>
            </a:r>
            <a:r>
              <a:rPr lang="en-US" dirty="0" smtClean="0"/>
              <a:t>, PLEs for Contemplation and Awareness: An Architectural Approach</a:t>
            </a:r>
          </a:p>
          <a:p>
            <a:r>
              <a:rPr lang="pl-PL" dirty="0" smtClean="0">
                <a:hlinkClick r:id="rId4"/>
              </a:rPr>
              <a:t>http://mahara.org/view/view.php?id=38342</a:t>
            </a:r>
            <a:r>
              <a:rPr lang="pl-PL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020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91147" cy="1143000"/>
          </a:xfrm>
        </p:spPr>
        <p:txBody>
          <a:bodyPr/>
          <a:lstStyle/>
          <a:p>
            <a:r>
              <a:rPr lang="en-US" dirty="0" smtClean="0"/>
              <a:t>The Personal Learning Environment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" r="-11457" b="-4012"/>
          <a:stretch/>
        </p:blipFill>
        <p:spPr/>
      </p:pic>
      <p:sp>
        <p:nvSpPr>
          <p:cNvPr id="6" name="Rectangle 5"/>
          <p:cNvSpPr/>
          <p:nvPr/>
        </p:nvSpPr>
        <p:spPr>
          <a:xfrm>
            <a:off x="457199" y="6211669"/>
            <a:ext cx="8229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Mohamed Amine </a:t>
            </a:r>
            <a:r>
              <a:rPr lang="en-US" dirty="0" err="1" smtClean="0"/>
              <a:t>Chatti</a:t>
            </a:r>
            <a:r>
              <a:rPr lang="en-US" dirty="0" smtClean="0"/>
              <a:t>, Model-Driven </a:t>
            </a:r>
            <a:r>
              <a:rPr lang="en-US" dirty="0" err="1" smtClean="0"/>
              <a:t>Mashup</a:t>
            </a:r>
            <a:r>
              <a:rPr lang="en-US" dirty="0" smtClean="0"/>
              <a:t> Personal Learning Environments</a:t>
            </a:r>
          </a:p>
          <a:p>
            <a:r>
              <a:rPr lang="en-US" sz="1400" dirty="0" smtClean="0">
                <a:hlinkClick r:id="rId3"/>
              </a:rPr>
              <a:t>http://mohamedaminechatti.blogspot.com/2009/10/model-driven-mashup-personal-learning.html</a:t>
            </a:r>
            <a:r>
              <a:rPr lang="en-US" sz="1400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50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005" y="3636963"/>
            <a:ext cx="3276600" cy="248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664" y="4102203"/>
            <a:ext cx="3327400" cy="2451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Progenitors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Friendster – </a:t>
            </a:r>
            <a:r>
              <a:rPr lang="en-US" dirty="0" smtClean="0">
                <a:hlinkClick r:id="rId4"/>
              </a:rPr>
              <a:t>http://www.friendster.com</a:t>
            </a:r>
            <a:r>
              <a:rPr lang="en-US" dirty="0" smtClean="0"/>
              <a:t> </a:t>
            </a:r>
          </a:p>
          <a:p>
            <a:r>
              <a:rPr lang="en-US" dirty="0" smtClean="0"/>
              <a:t>MySpace – </a:t>
            </a:r>
            <a:r>
              <a:rPr lang="en-US" dirty="0" smtClean="0">
                <a:hlinkClick r:id="rId5"/>
              </a:rPr>
              <a:t>http://www.livespace.com</a:t>
            </a:r>
            <a:r>
              <a:rPr lang="en-US" dirty="0" smtClean="0"/>
              <a:t> </a:t>
            </a:r>
          </a:p>
          <a:p>
            <a:r>
              <a:rPr lang="en-US" dirty="0" smtClean="0"/>
              <a:t>Orkut – </a:t>
            </a:r>
            <a:r>
              <a:rPr lang="en-US" dirty="0" smtClean="0">
                <a:hlinkClick r:id="rId6"/>
              </a:rPr>
              <a:t>http://www.orkut.com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3819799"/>
            <a:ext cx="2906019" cy="230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522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 dirty="0" smtClean="0"/>
              <a:t>Network Functionality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Pattern Recognition</a:t>
            </a:r>
          </a:p>
          <a:p>
            <a:pPr lvl="1"/>
            <a:r>
              <a:rPr lang="en-US" dirty="0" err="1" smtClean="0"/>
              <a:t>eg</a:t>
            </a:r>
            <a:r>
              <a:rPr lang="en-US" dirty="0" smtClean="0"/>
              <a:t>. from partial data – </a:t>
            </a:r>
            <a:r>
              <a:rPr lang="en-US" dirty="0" err="1" smtClean="0"/>
              <a:t>eg</a:t>
            </a:r>
            <a:r>
              <a:rPr lang="en-US" dirty="0" smtClean="0"/>
              <a:t>. face recognition</a:t>
            </a:r>
          </a:p>
          <a:p>
            <a:pPr lvl="1"/>
            <a:r>
              <a:rPr lang="en-US" dirty="0" smtClean="0"/>
              <a:t>Regression (prediction)</a:t>
            </a:r>
          </a:p>
          <a:p>
            <a:r>
              <a:rPr lang="en-US" dirty="0" smtClean="0"/>
              <a:t>Similarity Functions</a:t>
            </a:r>
          </a:p>
          <a:p>
            <a:pPr lvl="1"/>
            <a:r>
              <a:rPr lang="en-US" dirty="0" smtClean="0"/>
              <a:t>network-based recommendation</a:t>
            </a:r>
          </a:p>
          <a:p>
            <a:r>
              <a:rPr lang="en-US" dirty="0" smtClean="0"/>
              <a:t>Clustering</a:t>
            </a:r>
          </a:p>
          <a:p>
            <a:r>
              <a:rPr lang="en-US" dirty="0" smtClean="0"/>
              <a:t>Self-Organizing Feature Map (SOFP)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5802997"/>
            <a:ext cx="51988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Statsoft</a:t>
            </a:r>
            <a:r>
              <a:rPr lang="en-US" dirty="0" smtClean="0"/>
              <a:t>, Neural Networks</a:t>
            </a:r>
          </a:p>
          <a:p>
            <a:r>
              <a:rPr lang="en-US" dirty="0" smtClean="0">
                <a:hlinkClick r:id="rId2"/>
              </a:rPr>
              <a:t>http://www.statsoft.com/textbook/neural-networks/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89640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Emergent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45195" cy="4525963"/>
          </a:xfrm>
        </p:spPr>
        <p:txBody>
          <a:bodyPr/>
          <a:lstStyle/>
          <a:p>
            <a:r>
              <a:rPr lang="en-US" dirty="0" smtClean="0"/>
              <a:t>The whole is not the sum of the parts</a:t>
            </a:r>
          </a:p>
          <a:p>
            <a:r>
              <a:rPr lang="en-US" dirty="0" err="1" smtClean="0"/>
              <a:t>Jarche</a:t>
            </a:r>
            <a:r>
              <a:rPr lang="en-US" dirty="0" smtClean="0"/>
              <a:t>: “Culture is an emergent property of people working together. Leadership is also an emergent property.”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479903" y="5802997"/>
            <a:ext cx="8844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Harold </a:t>
            </a:r>
            <a:r>
              <a:rPr lang="en-US" dirty="0" err="1" smtClean="0"/>
              <a:t>Jarche</a:t>
            </a:r>
            <a:r>
              <a:rPr lang="en-US" dirty="0" smtClean="0"/>
              <a:t>, Leadership emerges from network culture</a:t>
            </a:r>
          </a:p>
          <a:p>
            <a:r>
              <a:rPr lang="en-US" dirty="0" smtClean="0">
                <a:hlinkClick r:id="rId2"/>
              </a:rPr>
              <a:t>http://www.jarche.com/2011/10/leadership-emerges-from-network-culture/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857" y="1715946"/>
            <a:ext cx="3581943" cy="358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874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Groups and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470" y="1249099"/>
            <a:ext cx="5109123" cy="5109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08" y="1600200"/>
            <a:ext cx="29718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621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other 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94014" y="2551837"/>
            <a:ext cx="79927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Thomas </a:t>
            </a:r>
            <a:r>
              <a:rPr lang="de-DE" dirty="0" err="1" smtClean="0"/>
              <a:t>Vander</a:t>
            </a:r>
            <a:r>
              <a:rPr lang="de-DE" dirty="0" smtClean="0"/>
              <a:t> Wal</a:t>
            </a:r>
          </a:p>
          <a:p>
            <a:r>
              <a:rPr lang="en-US" dirty="0" smtClean="0"/>
              <a:t>Personal </a:t>
            </a:r>
            <a:r>
              <a:rPr lang="en-US" dirty="0" err="1" smtClean="0"/>
              <a:t>InfoCloud</a:t>
            </a:r>
            <a:r>
              <a:rPr lang="en-US" dirty="0" smtClean="0"/>
              <a:t>, The Elements in the Social Software Stack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www.personalinfocloud.com</a:t>
            </a:r>
            <a:r>
              <a:rPr lang="en-US" dirty="0" smtClean="0"/>
              <a:t>/2008/01/the-elements-</a:t>
            </a:r>
            <a:r>
              <a:rPr lang="en-US" dirty="0" err="1" smtClean="0"/>
              <a:t>in.html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94014" y="3857188"/>
            <a:ext cx="78650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Martin Bryant, </a:t>
            </a:r>
            <a:r>
              <a:rPr lang="en-US" dirty="0" err="1" smtClean="0"/>
              <a:t>TheNextWeb</a:t>
            </a:r>
            <a:r>
              <a:rPr lang="en-US" dirty="0" smtClean="0"/>
              <a:t>, Anatomy of a Twitter rumor: When a story’s too juicy not to </a:t>
            </a:r>
            <a:r>
              <a:rPr lang="en-US" dirty="0" err="1" smtClean="0"/>
              <a:t>retweet</a:t>
            </a:r>
            <a:r>
              <a:rPr lang="en-US" dirty="0" smtClean="0"/>
              <a:t> </a:t>
            </a:r>
            <a:r>
              <a:rPr lang="en-US" dirty="0" smtClean="0">
                <a:hlinkClick r:id="rId2"/>
              </a:rPr>
              <a:t>http://thenextweb.com/socialmedia/2011/07/28/anatomy-of-a-twitter-rumor-when-a-storys-too-juicy-not-to-retweet/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3950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96763"/>
            <a:ext cx="8229600" cy="1143000"/>
          </a:xfrm>
        </p:spPr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www.downes.ca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425" b="16287"/>
          <a:stretch/>
        </p:blipFill>
        <p:spPr>
          <a:xfrm>
            <a:off x="457200" y="584772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469819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1-10-27 at 9.26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37" y="1488519"/>
            <a:ext cx="7519713" cy="463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30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1-10-27 at 9.28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11" y="1417638"/>
            <a:ext cx="7191164" cy="46026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2611" y="6286591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hlinkClick r:id="rId3"/>
              </a:rPr>
              <a:t>http://twitter.com/Downes</a:t>
            </a:r>
            <a:r>
              <a:rPr lang="pl-PL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555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Google+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 descr="Screen shot 2011-10-27 at 9.30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27" y="1246305"/>
            <a:ext cx="7578778" cy="47075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6281005"/>
            <a:ext cx="66623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hlinkClick r:id="rId3"/>
              </a:rPr>
              <a:t>https://plus.google.com/109526159908242471749/posts</a:t>
            </a:r>
            <a:r>
              <a:rPr lang="fr-FR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409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3649663"/>
            <a:ext cx="3276600" cy="2476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of the Others: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Flickr – </a:t>
            </a:r>
            <a:r>
              <a:rPr lang="en-US" dirty="0" smtClean="0">
                <a:hlinkClick r:id="rId3"/>
              </a:rPr>
              <a:t>http://www.flickr.com</a:t>
            </a:r>
            <a:endParaRPr lang="en-US" dirty="0" smtClean="0"/>
          </a:p>
          <a:p>
            <a:r>
              <a:rPr lang="en-US" dirty="0" smtClean="0"/>
              <a:t>LinkedIn – </a:t>
            </a:r>
            <a:r>
              <a:rPr lang="en-US" dirty="0" smtClean="0">
                <a:hlinkClick r:id="rId4"/>
              </a:rPr>
              <a:t>http://www.linkedin.com</a:t>
            </a:r>
            <a:endParaRPr lang="en-US" dirty="0" smtClean="0"/>
          </a:p>
          <a:p>
            <a:r>
              <a:rPr lang="en-US" dirty="0" smtClean="0"/>
              <a:t>YouTube</a:t>
            </a:r>
            <a:r>
              <a:rPr lang="en-US" baseline="0" dirty="0" smtClean="0"/>
              <a:t> – </a:t>
            </a:r>
            <a:r>
              <a:rPr lang="en-US" baseline="0" dirty="0" smtClean="0">
                <a:hlinkClick r:id="rId5"/>
              </a:rPr>
              <a:t>http://www.youtube.com</a:t>
            </a:r>
            <a:endParaRPr lang="en-US" baseline="0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197" y="4142080"/>
            <a:ext cx="2673040" cy="220769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8798" y="4350744"/>
            <a:ext cx="2808002" cy="232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97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Anatomy of a Social Network</a:t>
            </a:r>
            <a:endParaRPr lang="en-US" dirty="0"/>
          </a:p>
        </p:txBody>
      </p:sp>
      <p:pic>
        <p:nvPicPr>
          <p:cNvPr id="5" name="Content Placeholder 4" descr="Screen shot 2011-10-28 at 12.52.5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" b="4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6877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1301</Words>
  <Application>Microsoft Macintosh PowerPoint</Application>
  <PresentationFormat>On-screen Show (4:3)</PresentationFormat>
  <Paragraphs>198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Social Network Technologies for Learning</vt:lpstr>
      <vt:lpstr>Overview:</vt:lpstr>
      <vt:lpstr>1. The Major Social Networks</vt:lpstr>
      <vt:lpstr>The Progenitors</vt:lpstr>
      <vt:lpstr>Facebook</vt:lpstr>
      <vt:lpstr>Twitter</vt:lpstr>
      <vt:lpstr>Google+</vt:lpstr>
      <vt:lpstr>Some of the Others:</vt:lpstr>
      <vt:lpstr>2. Anatomy of a Social Network</vt:lpstr>
      <vt:lpstr>Personal Profile</vt:lpstr>
      <vt:lpstr>The Graph</vt:lpstr>
      <vt:lpstr>Actions</vt:lpstr>
      <vt:lpstr>Likes and Dislikes</vt:lpstr>
      <vt:lpstr>Groups</vt:lpstr>
      <vt:lpstr>Sharing</vt:lpstr>
      <vt:lpstr>Reputation</vt:lpstr>
      <vt:lpstr>3. Social Networks in Learning</vt:lpstr>
      <vt:lpstr>Some Benefits</vt:lpstr>
      <vt:lpstr>Positives</vt:lpstr>
      <vt:lpstr>Risks</vt:lpstr>
      <vt:lpstr>Rumours and Innuendo</vt:lpstr>
      <vt:lpstr>The Five intangibles</vt:lpstr>
      <vt:lpstr>Social Presence</vt:lpstr>
      <vt:lpstr>Crowdsourcing</vt:lpstr>
      <vt:lpstr>Mapping SNs and Learning Theory</vt:lpstr>
      <vt:lpstr>Network Effects</vt:lpstr>
      <vt:lpstr>Social Network Policies</vt:lpstr>
      <vt:lpstr>Some SN Education Platforms</vt:lpstr>
      <vt:lpstr>4. Platforms and Programs</vt:lpstr>
      <vt:lpstr>To Understand Platforms…</vt:lpstr>
      <vt:lpstr>Some Analogies</vt:lpstr>
      <vt:lpstr>Connecting</vt:lpstr>
      <vt:lpstr>OAuth Permissions</vt:lpstr>
      <vt:lpstr>Identity and Login</vt:lpstr>
      <vt:lpstr>RSS and Atom</vt:lpstr>
      <vt:lpstr>5. Learning Network Applications</vt:lpstr>
      <vt:lpstr>Distributed SN Architectures</vt:lpstr>
      <vt:lpstr>The Semantic Social Network</vt:lpstr>
      <vt:lpstr>The Personal Learning Environment</vt:lpstr>
      <vt:lpstr>Network Functionality</vt:lpstr>
      <vt:lpstr>Emergent Properties</vt:lpstr>
      <vt:lpstr>Groups and Networks</vt:lpstr>
      <vt:lpstr>Some other References</vt:lpstr>
      <vt:lpstr>http://www.downes.ca</vt:lpstr>
    </vt:vector>
  </TitlesOfParts>
  <Company>National Research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Network Technologies for Learning</dc:title>
  <dc:creator>Stephen  Downes</dc:creator>
  <cp:lastModifiedBy>Stephen  Downes</cp:lastModifiedBy>
  <cp:revision>34</cp:revision>
  <dcterms:created xsi:type="dcterms:W3CDTF">2011-10-27T21:11:07Z</dcterms:created>
  <dcterms:modified xsi:type="dcterms:W3CDTF">2011-10-28T03:55:08Z</dcterms:modified>
</cp:coreProperties>
</file>